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8288000" cy="10287000"/>
  <p:notesSz cx="6858000" cy="9144000"/>
  <p:embeddedFontLst>
    <p:embeddedFont>
      <p:font typeface="Garet Ultra-Bold" pitchFamily="2" charset="77"/>
      <p:regular r:id="rId11"/>
      <p:bold r:id="rId12"/>
    </p:embeddedFont>
    <p:embeddedFont>
      <p:font typeface="Montserrat" pitchFamily="2" charset="77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74" autoAdjust="0"/>
  </p:normalViewPr>
  <p:slideViewPr>
    <p:cSldViewPr>
      <p:cViewPr>
        <p:scale>
          <a:sx n="60" d="100"/>
          <a:sy n="60" d="100"/>
        </p:scale>
        <p:origin x="1400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1A3F8-A5DD-8545-9A4B-E8EC41851CE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B3FBF-4087-9144-8B35-BFCCD76D6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41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B3FBF-4087-9144-8B35-BFCCD76D69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8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18162-7510-53F7-D0F9-F336BE58F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D5459-A24C-68A2-A43F-503C3520D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8D4B5-A74D-BE2E-058D-F6A14056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ABB3F-4B1F-7920-D820-4BB9A460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D8907-33F1-CCF8-8F1F-A9248961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61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79A86-64D2-9986-A2E7-CA44CE422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D5A-18B7-E472-1BEF-6C2176059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CA19-B602-494F-CC45-335F0DB152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4B8F5-BBB6-E10F-4A53-92254E41E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CD24F-F060-0377-8EA9-D81B8B9D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90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93643-4549-C4FD-A50C-C5DE6726F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B6B98-8575-5E27-E087-297AC721A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40189-F10E-B5E4-5950-1737A385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A0E1F-70AD-2384-EDC7-9A2E8505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3EAA2-8E73-D792-D21D-A80FD01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98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8BEEF-4DE0-E666-ED34-95F7BF9B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D527-CAC0-0796-1815-2367B3A2C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6CAB1-717F-1FDF-DA8A-6BD583AB5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C1424-9C12-1708-6953-A9BCE4B7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1F096-9FE8-B238-EDAE-725A86A5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D486C-D949-1D5A-EDC7-DEA139D22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47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C2A9-E818-6137-8FA5-FB9803D41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547688"/>
            <a:ext cx="15773400" cy="198913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AEF72-EAE9-18FD-25E9-AF075F313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CAF957-C673-C97A-DA39-26B052B66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6B20C7-1200-66B7-A116-7500EB30F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5F033F-B7D6-CD67-5D0A-1503E3824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C7AFCD-C75B-EF02-C6FD-EF33120255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9E7BF-BF08-801C-0F75-C4754D43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7ADCD9-6C4C-4B7D-14C7-E17064826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69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FC320-0DA6-1068-918D-51F9BD9C7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AFFEC7-5C5A-10F9-9366-67EABD9147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7D36B-B915-3819-FC61-F4819F6FD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95F3F3-AA9E-1151-6119-31FBB81B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66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C3917-F684-CDF3-9F34-F21C9374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AD356C-CB89-95DC-83E4-AAF79192A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D1DA8-9512-95B8-53B9-03D2C9BA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13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16C42-658F-0B17-ECF9-F8CE7D433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91E95-E9E3-B4BB-12E4-EF194C259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C08FC-4175-8409-3B19-051BB708B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99E9B-756F-BED3-ACCF-796E212569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36510E-7626-1B37-51AD-ECD22EC86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49C0A-437F-70CF-DA03-5C877042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5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30E17-FDA9-ABCE-E252-9011050EC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D40F8A-5FF7-E9CE-994D-FAC3125D0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4CD4A-3CBA-F381-5C50-B46CBF4E3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F277E-4024-5295-7018-CD20A9897B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7E4D5-C07E-281B-AC22-C3C7238E9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9B74A-A93E-7146-1C79-62403DD88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9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65BAA-EC7A-995E-39ED-0347536B1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ADFDA-3627-20AA-6422-A38DCD8F1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F7B57-9A62-2B40-D586-C7B8198E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56CD0-2755-9B23-6A99-C4C36C749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1731D-ACA9-8AC3-1B61-78EB249F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74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3811EA-928B-A9A3-024A-9146FBFC22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85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34B4B3-2D32-B5AF-7AD5-2EFAEB77C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77650" cy="87185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AD078-3E96-B615-176E-470540DF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64506018-5F3C-5145-926F-6FF833FAB22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7DF69-08AF-4DD0-3DAE-09325BBF8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E53BD-3684-B3D1-7048-D46FD462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1440F205-80BB-4C4A-9260-A9222DF3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69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77113-CDB3-94BA-4D7E-84BFDEDB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8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148923-A05C-11CA-1E45-E20841291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C9CF0-78C9-68E3-E3F4-76E9B201E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0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67">
            <a:extLst>
              <a:ext uri="{FF2B5EF4-FFF2-40B4-BE49-F238E27FC236}">
                <a16:creationId xmlns:a16="http://schemas.microsoft.com/office/drawing/2014/main" id="{52D1CE94-2CC1-3EFE-3FEB-270882971D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7367" y="0"/>
            <a:ext cx="10770634" cy="10153593"/>
          </a:xfrm>
          <a:prstGeom prst="rect">
            <a:avLst/>
          </a:prstGeom>
        </p:spPr>
      </p:pic>
      <p:sp>
        <p:nvSpPr>
          <p:cNvPr id="5" name="Freeform 5"/>
          <p:cNvSpPr/>
          <p:nvPr/>
        </p:nvSpPr>
        <p:spPr>
          <a:xfrm>
            <a:off x="6332094" y="6251915"/>
            <a:ext cx="5623811" cy="4035085"/>
          </a:xfrm>
          <a:custGeom>
            <a:avLst/>
            <a:gdLst/>
            <a:ahLst/>
            <a:cxnLst/>
            <a:rect l="l" t="t" r="r" b="b"/>
            <a:pathLst>
              <a:path w="5623811" h="4035085">
                <a:moveTo>
                  <a:pt x="0" y="0"/>
                </a:moveTo>
                <a:lnTo>
                  <a:pt x="5623812" y="0"/>
                </a:lnTo>
                <a:lnTo>
                  <a:pt x="5623812" y="4035085"/>
                </a:lnTo>
                <a:lnTo>
                  <a:pt x="0" y="4035085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29" name="Group 29"/>
          <p:cNvGrpSpPr/>
          <p:nvPr/>
        </p:nvGrpSpPr>
        <p:grpSpPr>
          <a:xfrm>
            <a:off x="7517366" y="6482948"/>
            <a:ext cx="10751211" cy="3049461"/>
            <a:chOff x="0" y="0"/>
            <a:chExt cx="2831595" cy="803150"/>
          </a:xfrm>
          <a:solidFill>
            <a:schemeClr val="bg2"/>
          </a:solidFill>
        </p:grpSpPr>
        <p:sp>
          <p:nvSpPr>
            <p:cNvPr id="30" name="Freeform 30"/>
            <p:cNvSpPr/>
            <p:nvPr/>
          </p:nvSpPr>
          <p:spPr>
            <a:xfrm>
              <a:off x="0" y="0"/>
              <a:ext cx="2831595" cy="803150"/>
            </a:xfrm>
            <a:custGeom>
              <a:avLst/>
              <a:gdLst/>
              <a:ahLst/>
              <a:cxnLst/>
              <a:rect l="l" t="t" r="r" b="b"/>
              <a:pathLst>
                <a:path w="2831595" h="803150">
                  <a:moveTo>
                    <a:pt x="28804" y="0"/>
                  </a:moveTo>
                  <a:lnTo>
                    <a:pt x="2802791" y="0"/>
                  </a:lnTo>
                  <a:cubicBezTo>
                    <a:pt x="2818699" y="0"/>
                    <a:pt x="2831595" y="12896"/>
                    <a:pt x="2831595" y="28804"/>
                  </a:cubicBezTo>
                  <a:lnTo>
                    <a:pt x="2831595" y="774346"/>
                  </a:lnTo>
                  <a:cubicBezTo>
                    <a:pt x="2831595" y="790254"/>
                    <a:pt x="2818699" y="803150"/>
                    <a:pt x="2802791" y="803150"/>
                  </a:cubicBezTo>
                  <a:lnTo>
                    <a:pt x="28804" y="803150"/>
                  </a:lnTo>
                  <a:cubicBezTo>
                    <a:pt x="12896" y="803150"/>
                    <a:pt x="0" y="790254"/>
                    <a:pt x="0" y="774346"/>
                  </a:cubicBezTo>
                  <a:lnTo>
                    <a:pt x="0" y="28804"/>
                  </a:lnTo>
                  <a:cubicBezTo>
                    <a:pt x="0" y="12896"/>
                    <a:pt x="12896" y="0"/>
                    <a:pt x="28804" y="0"/>
                  </a:cubicBez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2831595" cy="841250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 dirty="0"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7855248" y="6629877"/>
            <a:ext cx="4150969" cy="951541"/>
            <a:chOff x="0" y="0"/>
            <a:chExt cx="788017" cy="250612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788017" cy="250612"/>
            </a:xfrm>
            <a:custGeom>
              <a:avLst/>
              <a:gdLst/>
              <a:ahLst/>
              <a:cxnLst/>
              <a:rect l="l" t="t" r="r" b="b"/>
              <a:pathLst>
                <a:path w="788017" h="250612">
                  <a:moveTo>
                    <a:pt x="51751" y="0"/>
                  </a:moveTo>
                  <a:lnTo>
                    <a:pt x="736266" y="0"/>
                  </a:lnTo>
                  <a:cubicBezTo>
                    <a:pt x="749991" y="0"/>
                    <a:pt x="763154" y="5452"/>
                    <a:pt x="772859" y="15157"/>
                  </a:cubicBezTo>
                  <a:cubicBezTo>
                    <a:pt x="782564" y="24863"/>
                    <a:pt x="788017" y="38026"/>
                    <a:pt x="788017" y="51751"/>
                  </a:cubicBezTo>
                  <a:lnTo>
                    <a:pt x="788017" y="198861"/>
                  </a:lnTo>
                  <a:cubicBezTo>
                    <a:pt x="788017" y="212586"/>
                    <a:pt x="782564" y="225749"/>
                    <a:pt x="772859" y="235454"/>
                  </a:cubicBezTo>
                  <a:cubicBezTo>
                    <a:pt x="763154" y="245159"/>
                    <a:pt x="749991" y="250612"/>
                    <a:pt x="736266" y="250612"/>
                  </a:cubicBezTo>
                  <a:lnTo>
                    <a:pt x="51751" y="250612"/>
                  </a:lnTo>
                  <a:cubicBezTo>
                    <a:pt x="38026" y="250612"/>
                    <a:pt x="24863" y="245159"/>
                    <a:pt x="15157" y="235454"/>
                  </a:cubicBezTo>
                  <a:cubicBezTo>
                    <a:pt x="5452" y="225749"/>
                    <a:pt x="0" y="212586"/>
                    <a:pt x="0" y="198861"/>
                  </a:cubicBezTo>
                  <a:lnTo>
                    <a:pt x="0" y="51751"/>
                  </a:lnTo>
                  <a:cubicBezTo>
                    <a:pt x="0" y="38026"/>
                    <a:pt x="5452" y="24863"/>
                    <a:pt x="15157" y="15157"/>
                  </a:cubicBezTo>
                  <a:cubicBezTo>
                    <a:pt x="24863" y="5452"/>
                    <a:pt x="38026" y="0"/>
                    <a:pt x="51751" y="0"/>
                  </a:cubicBezTo>
                  <a:close/>
                </a:path>
              </a:pathLst>
            </a:custGeom>
            <a:solidFill>
              <a:srgbClr val="E3E3E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788017" cy="28871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4496070" y="1700505"/>
            <a:ext cx="11500139" cy="35961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412"/>
              </a:lnSpc>
            </a:pPr>
            <a:r>
              <a:rPr lang="en-US" sz="10294" dirty="0">
                <a:solidFill>
                  <a:srgbClr val="000104"/>
                </a:solidFill>
                <a:latin typeface="Garet Ultra-Bold"/>
                <a:ea typeface="Garet Ultra-Bold"/>
                <a:cs typeface="Garet Ultra-Bold"/>
                <a:sym typeface="Garet Ultra-Bold"/>
              </a:rPr>
              <a:t>TITLE OF THE PRESENTATION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7673453" y="7862087"/>
            <a:ext cx="6156584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90874" lvl="1" indent="-345437" algn="l">
              <a:lnSpc>
                <a:spcPts val="3199"/>
              </a:lnSpc>
              <a:buFont typeface="Arial"/>
              <a:buChar char="•"/>
            </a:pPr>
            <a:r>
              <a:rPr lang="en-US" sz="2400" dirty="0">
                <a:latin typeface="Montserrat"/>
                <a:ea typeface="Montserrat"/>
                <a:cs typeface="Montserrat"/>
                <a:sym typeface="Montserrat"/>
              </a:rPr>
              <a:t>Author(s)</a:t>
            </a:r>
          </a:p>
          <a:p>
            <a:pPr marL="690874" lvl="1" indent="-345437" algn="l">
              <a:lnSpc>
                <a:spcPts val="3199"/>
              </a:lnSpc>
              <a:buFont typeface="Arial"/>
              <a:buChar char="•"/>
            </a:pPr>
            <a:r>
              <a:rPr lang="en-US" sz="2400" dirty="0">
                <a:latin typeface="Montserrat"/>
                <a:ea typeface="Montserrat"/>
                <a:cs typeface="Montserrat"/>
                <a:sym typeface="Montserrat"/>
              </a:rPr>
              <a:t>Institution</a:t>
            </a:r>
          </a:p>
          <a:p>
            <a:pPr marL="0" lvl="0" indent="0" algn="l">
              <a:lnSpc>
                <a:spcPts val="3199"/>
              </a:lnSpc>
            </a:pPr>
            <a:endParaRPr lang="en-US" sz="3199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" name="TextBox 44"/>
          <p:cNvSpPr txBox="1"/>
          <p:nvPr/>
        </p:nvSpPr>
        <p:spPr>
          <a:xfrm>
            <a:off x="8064264" y="6960965"/>
            <a:ext cx="3732936" cy="3802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2940"/>
              </a:lnSpc>
            </a:pPr>
            <a:r>
              <a:rPr lang="en-US" sz="3200" b="1" dirty="0">
                <a:solidFill>
                  <a:srgbClr val="000104"/>
                </a:solidFill>
                <a:latin typeface="Montserrat"/>
                <a:ea typeface="Montserrat"/>
                <a:cs typeface="Montserrat"/>
                <a:sym typeface="Montserrat"/>
              </a:rPr>
              <a:t>Presentation by</a:t>
            </a: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4E43E76D-BA46-E034-D647-922C315F84D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563" y="-99186"/>
            <a:ext cx="3478937" cy="10500486"/>
          </a:xfrm>
          <a:prstGeom prst="rect">
            <a:avLst/>
          </a:prstGeom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A17E2B22-E54C-E20A-0A94-AD6F8117EFD0}"/>
              </a:ext>
            </a:extLst>
          </p:cNvPr>
          <p:cNvGrpSpPr/>
          <p:nvPr/>
        </p:nvGrpSpPr>
        <p:grpSpPr>
          <a:xfrm>
            <a:off x="285750" y="7905491"/>
            <a:ext cx="2514600" cy="1946950"/>
            <a:chOff x="304800" y="8182571"/>
            <a:chExt cx="2514600" cy="19469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BA3EF67-8D26-D331-AF7B-511C0E4B8476}"/>
                </a:ext>
              </a:extLst>
            </p:cNvPr>
            <p:cNvSpPr/>
            <p:nvPr/>
          </p:nvSpPr>
          <p:spPr>
            <a:xfrm>
              <a:off x="304800" y="8182571"/>
              <a:ext cx="2514600" cy="19469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9FD9AE9-1E74-22F6-9672-D7733F8D7827}"/>
                </a:ext>
              </a:extLst>
            </p:cNvPr>
            <p:cNvSpPr txBox="1"/>
            <p:nvPr/>
          </p:nvSpPr>
          <p:spPr>
            <a:xfrm>
              <a:off x="531317" y="8730640"/>
              <a:ext cx="2201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b="1" dirty="0"/>
                <a:t>institutional logo</a:t>
              </a:r>
              <a:endParaRPr lang="en-US" sz="2400" b="1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17056" y="2476500"/>
            <a:ext cx="12764462" cy="10991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3387" lvl="1" indent="-226693" algn="l">
              <a:lnSpc>
                <a:spcPts val="2939"/>
              </a:lnSpc>
              <a:buFont typeface="Arial"/>
              <a:buChar char="•"/>
            </a:pPr>
            <a:r>
              <a:rPr lang="en-US" sz="2400" dirty="0">
                <a:solidFill>
                  <a:srgbClr val="000104"/>
                </a:solidFill>
                <a:latin typeface="Montserrat"/>
                <a:ea typeface="Montserrat"/>
                <a:cs typeface="Montserrat"/>
                <a:sym typeface="Montserrat"/>
              </a:rPr>
              <a:t>Brief background on the topic</a:t>
            </a:r>
          </a:p>
          <a:p>
            <a:pPr marL="453387" lvl="1" indent="-226693" algn="l">
              <a:lnSpc>
                <a:spcPts val="2939"/>
              </a:lnSpc>
              <a:buFont typeface="Arial"/>
              <a:buChar char="•"/>
            </a:pPr>
            <a:r>
              <a:rPr lang="en-US" sz="2400" dirty="0">
                <a:solidFill>
                  <a:srgbClr val="000104"/>
                </a:solidFill>
                <a:latin typeface="Montserrat"/>
                <a:ea typeface="Montserrat"/>
                <a:cs typeface="Montserrat"/>
                <a:sym typeface="Montserrat"/>
              </a:rPr>
              <a:t>Relevance and importance</a:t>
            </a:r>
          </a:p>
          <a:p>
            <a:pPr marL="0" lvl="0" indent="0" algn="l">
              <a:lnSpc>
                <a:spcPts val="2939"/>
              </a:lnSpc>
            </a:pPr>
            <a:endParaRPr lang="en-US" sz="2099" dirty="0">
              <a:solidFill>
                <a:srgbClr val="0001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456738" y="678315"/>
            <a:ext cx="9746044" cy="15005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2319"/>
              </a:lnSpc>
            </a:pPr>
            <a:r>
              <a:rPr lang="en-US" sz="8799">
                <a:solidFill>
                  <a:srgbClr val="000104"/>
                </a:solidFill>
                <a:latin typeface="Garet Ultra-Bold"/>
                <a:ea typeface="Garet Ultra-Bold"/>
                <a:cs typeface="Garet Ultra-Bold"/>
                <a:sym typeface="Garet Ultra-Bold"/>
              </a:rPr>
              <a:t>INTRODUCTION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84E951E-8B88-066A-D1C3-E991149620A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563" y="-99186"/>
            <a:ext cx="3478937" cy="10500486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06CAB442-96DC-09BB-7CE6-B71FCDE3EEB5}"/>
              </a:ext>
            </a:extLst>
          </p:cNvPr>
          <p:cNvGrpSpPr/>
          <p:nvPr/>
        </p:nvGrpSpPr>
        <p:grpSpPr>
          <a:xfrm>
            <a:off x="285750" y="7905491"/>
            <a:ext cx="2514600" cy="1946950"/>
            <a:chOff x="304800" y="8182571"/>
            <a:chExt cx="2514600" cy="194695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5558908-AABB-36BC-1AEB-AFE7FF5116E0}"/>
                </a:ext>
              </a:extLst>
            </p:cNvPr>
            <p:cNvSpPr/>
            <p:nvPr/>
          </p:nvSpPr>
          <p:spPr>
            <a:xfrm>
              <a:off x="304800" y="8182571"/>
              <a:ext cx="2514600" cy="19469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337457-95F6-41E8-310D-3E34BD1926E4}"/>
                </a:ext>
              </a:extLst>
            </p:cNvPr>
            <p:cNvSpPr txBox="1"/>
            <p:nvPr/>
          </p:nvSpPr>
          <p:spPr>
            <a:xfrm>
              <a:off x="531317" y="8730640"/>
              <a:ext cx="2201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b="1" dirty="0"/>
                <a:t>institutional logo</a:t>
              </a:r>
              <a:endParaRPr lang="en-US" sz="2400" b="1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677676" y="2857500"/>
            <a:ext cx="12467323" cy="8463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5439" lvl="1" indent="-172720" algn="l">
              <a:lnSpc>
                <a:spcPts val="2239"/>
              </a:lnSpc>
              <a:buFont typeface="Arial"/>
              <a:buChar char="•"/>
            </a:pPr>
            <a:r>
              <a:rPr lang="en-US" sz="2400" dirty="0">
                <a:solidFill>
                  <a:srgbClr val="000104"/>
                </a:solidFill>
                <a:latin typeface="Montserrat"/>
                <a:ea typeface="Montserrat"/>
                <a:cs typeface="Montserrat"/>
                <a:sym typeface="Montserrat"/>
              </a:rPr>
              <a:t>Main goals of the study</a:t>
            </a:r>
          </a:p>
          <a:p>
            <a:pPr marL="345439" lvl="1" indent="-172720" algn="l">
              <a:lnSpc>
                <a:spcPts val="2239"/>
              </a:lnSpc>
              <a:buFont typeface="Arial"/>
              <a:buChar char="•"/>
            </a:pPr>
            <a:r>
              <a:rPr lang="en-US" sz="2400" dirty="0">
                <a:solidFill>
                  <a:srgbClr val="000104"/>
                </a:solidFill>
                <a:latin typeface="Montserrat"/>
                <a:ea typeface="Montserrat"/>
                <a:cs typeface="Montserrat"/>
                <a:sym typeface="Montserrat"/>
              </a:rPr>
              <a:t>Specific research questions</a:t>
            </a:r>
          </a:p>
          <a:p>
            <a:pPr marL="0" lvl="0" indent="0" algn="l">
              <a:lnSpc>
                <a:spcPts val="2239"/>
              </a:lnSpc>
            </a:pPr>
            <a:endParaRPr lang="en-US" sz="2000" dirty="0">
              <a:solidFill>
                <a:srgbClr val="0001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456738" y="678315"/>
            <a:ext cx="7562403" cy="15005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2319"/>
              </a:lnSpc>
            </a:pPr>
            <a:r>
              <a:rPr lang="en-US" sz="8799">
                <a:solidFill>
                  <a:srgbClr val="000104"/>
                </a:solidFill>
                <a:latin typeface="Garet Ultra-Bold"/>
                <a:ea typeface="Garet Ultra-Bold"/>
                <a:cs typeface="Garet Ultra-Bold"/>
                <a:sym typeface="Garet Ultra-Bold"/>
              </a:rPr>
              <a:t>OBJECTIVE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B3CFDEA-C18A-35D0-6D61-9611B26FFE3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563" y="-99186"/>
            <a:ext cx="3478937" cy="10500486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5969F7B9-47C2-B9BA-8167-A34D07EF43DB}"/>
              </a:ext>
            </a:extLst>
          </p:cNvPr>
          <p:cNvGrpSpPr/>
          <p:nvPr/>
        </p:nvGrpSpPr>
        <p:grpSpPr>
          <a:xfrm>
            <a:off x="285750" y="7905491"/>
            <a:ext cx="2514600" cy="1946950"/>
            <a:chOff x="304800" y="8182571"/>
            <a:chExt cx="2514600" cy="194695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75E73CA-9E7E-2DC8-7C57-7A67ADC7F1DA}"/>
                </a:ext>
              </a:extLst>
            </p:cNvPr>
            <p:cNvSpPr/>
            <p:nvPr/>
          </p:nvSpPr>
          <p:spPr>
            <a:xfrm>
              <a:off x="304800" y="8182571"/>
              <a:ext cx="2514600" cy="19469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2CAB2E2-1119-F0BF-EE24-8C04DE01C5D7}"/>
                </a:ext>
              </a:extLst>
            </p:cNvPr>
            <p:cNvSpPr txBox="1"/>
            <p:nvPr/>
          </p:nvSpPr>
          <p:spPr>
            <a:xfrm>
              <a:off x="531317" y="8730640"/>
              <a:ext cx="2201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b="1" dirty="0"/>
                <a:t>institutional logo</a:t>
              </a:r>
              <a:endParaRPr lang="en-US" sz="2400" b="1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2152" y="909054"/>
            <a:ext cx="7084726" cy="1139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8880"/>
              </a:lnSpc>
            </a:pPr>
            <a:r>
              <a:rPr lang="en-US" sz="8000">
                <a:solidFill>
                  <a:srgbClr val="000104"/>
                </a:solidFill>
                <a:latin typeface="Garet Ultra-Bold"/>
                <a:ea typeface="Garet Ultra-Bold"/>
                <a:cs typeface="Garet Ultra-Bold"/>
                <a:sym typeface="Garet Ultra-Bold"/>
              </a:rPr>
              <a:t>METHODS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576930" y="2511626"/>
            <a:ext cx="12644269" cy="11086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5439" lvl="1" indent="-172720" algn="l">
              <a:lnSpc>
                <a:spcPts val="2239"/>
              </a:lnSpc>
              <a:buFont typeface="Arial"/>
              <a:buChar char="•"/>
            </a:pPr>
            <a:r>
              <a:rPr lang="en-US" sz="2400" dirty="0">
                <a:solidFill>
                  <a:srgbClr val="282625"/>
                </a:solidFill>
                <a:latin typeface="Montserrat"/>
                <a:ea typeface="Montserrat"/>
                <a:cs typeface="Montserrat"/>
                <a:sym typeface="Montserrat"/>
              </a:rPr>
              <a:t>Study design</a:t>
            </a:r>
          </a:p>
          <a:p>
            <a:pPr marL="345439" lvl="1" indent="-172720" algn="l">
              <a:lnSpc>
                <a:spcPts val="2239"/>
              </a:lnSpc>
              <a:buFont typeface="Arial"/>
              <a:buChar char="•"/>
            </a:pPr>
            <a:r>
              <a:rPr lang="en-US" sz="2400" dirty="0">
                <a:solidFill>
                  <a:srgbClr val="282625"/>
                </a:solidFill>
                <a:latin typeface="Montserrat"/>
                <a:ea typeface="Montserrat"/>
                <a:cs typeface="Montserrat"/>
                <a:sym typeface="Montserrat"/>
              </a:rPr>
              <a:t>Data collection techniques</a:t>
            </a:r>
          </a:p>
          <a:p>
            <a:pPr marL="345439" lvl="1" indent="-172720" algn="l">
              <a:lnSpc>
                <a:spcPts val="2239"/>
              </a:lnSpc>
              <a:buFont typeface="Arial"/>
              <a:buChar char="•"/>
            </a:pPr>
            <a:r>
              <a:rPr lang="en-US" sz="2400" dirty="0">
                <a:solidFill>
                  <a:srgbClr val="282625"/>
                </a:solidFill>
                <a:latin typeface="Montserrat"/>
                <a:ea typeface="Montserrat"/>
                <a:cs typeface="Montserrat"/>
                <a:sym typeface="Montserrat"/>
              </a:rPr>
              <a:t>Analysis methods</a:t>
            </a:r>
          </a:p>
          <a:p>
            <a:pPr marL="0" lvl="0" indent="0" algn="l">
              <a:lnSpc>
                <a:spcPts val="2239"/>
              </a:lnSpc>
            </a:pPr>
            <a:endParaRPr lang="en-US" sz="1599" dirty="0">
              <a:solidFill>
                <a:srgbClr val="282625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6C73FF2-8458-310F-654B-0E0366390F2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563" y="-99186"/>
            <a:ext cx="3478937" cy="10500486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610C4D3C-223F-75E1-DFED-3ED79B149475}"/>
              </a:ext>
            </a:extLst>
          </p:cNvPr>
          <p:cNvGrpSpPr/>
          <p:nvPr/>
        </p:nvGrpSpPr>
        <p:grpSpPr>
          <a:xfrm>
            <a:off x="285750" y="7905491"/>
            <a:ext cx="2514600" cy="1946950"/>
            <a:chOff x="304800" y="8182571"/>
            <a:chExt cx="2514600" cy="194695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9F54A4D-3133-DF74-288F-3A70834C01A2}"/>
                </a:ext>
              </a:extLst>
            </p:cNvPr>
            <p:cNvSpPr/>
            <p:nvPr/>
          </p:nvSpPr>
          <p:spPr>
            <a:xfrm>
              <a:off x="304800" y="8182571"/>
              <a:ext cx="2514600" cy="19469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BE095FC-256E-254E-8B51-C311C1227036}"/>
                </a:ext>
              </a:extLst>
            </p:cNvPr>
            <p:cNvSpPr txBox="1"/>
            <p:nvPr/>
          </p:nvSpPr>
          <p:spPr>
            <a:xfrm>
              <a:off x="531317" y="8730640"/>
              <a:ext cx="2201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b="1" dirty="0"/>
                <a:t>institutional logo</a:t>
              </a:r>
              <a:endParaRPr lang="en-US" sz="2400" b="1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4459842" y="829310"/>
            <a:ext cx="12799458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0080"/>
              </a:lnSpc>
            </a:pPr>
            <a:r>
              <a:rPr lang="en-US" sz="7200">
                <a:solidFill>
                  <a:srgbClr val="000104"/>
                </a:solidFill>
                <a:latin typeface="Garet Ultra-Bold"/>
                <a:ea typeface="Garet Ultra-Bold"/>
                <a:cs typeface="Garet Ultra-Bold"/>
                <a:sym typeface="Garet Ultra-Bold"/>
              </a:rPr>
              <a:t>RESULTS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576930" y="2511626"/>
            <a:ext cx="11653669" cy="8463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38962" lvl="1" indent="-169481" algn="l">
              <a:lnSpc>
                <a:spcPts val="2197"/>
              </a:lnSpc>
              <a:buFont typeface="Arial"/>
              <a:buChar char="•"/>
            </a:pPr>
            <a:r>
              <a:rPr lang="en-US" sz="2400" dirty="0">
                <a:solidFill>
                  <a:srgbClr val="282625"/>
                </a:solidFill>
                <a:latin typeface="Montserrat"/>
                <a:ea typeface="Montserrat"/>
                <a:cs typeface="Montserrat"/>
                <a:sym typeface="Montserrat"/>
              </a:rPr>
              <a:t>Key findings</a:t>
            </a:r>
          </a:p>
          <a:p>
            <a:pPr marL="338962" lvl="1" indent="-169481" algn="l">
              <a:lnSpc>
                <a:spcPts val="2197"/>
              </a:lnSpc>
              <a:buFont typeface="Arial"/>
              <a:buChar char="•"/>
            </a:pPr>
            <a:r>
              <a:rPr lang="en-US" sz="2400" dirty="0">
                <a:solidFill>
                  <a:srgbClr val="282625"/>
                </a:solidFill>
                <a:latin typeface="Montserrat"/>
                <a:ea typeface="Montserrat"/>
                <a:cs typeface="Montserrat"/>
                <a:sym typeface="Montserrat"/>
              </a:rPr>
              <a:t>Use tables, graphs, and pictures as needed</a:t>
            </a:r>
          </a:p>
          <a:p>
            <a:pPr marL="0" lvl="0" indent="0" algn="l">
              <a:lnSpc>
                <a:spcPts val="2197"/>
              </a:lnSpc>
            </a:pPr>
            <a:endParaRPr lang="en-US" sz="2000" dirty="0">
              <a:solidFill>
                <a:srgbClr val="282625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D125EF9-8BD1-5F02-92A3-5DFA313CD6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563" y="-99186"/>
            <a:ext cx="3478937" cy="10500486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3B8A5BBB-E071-BAC7-AF66-9520E8F9402C}"/>
              </a:ext>
            </a:extLst>
          </p:cNvPr>
          <p:cNvGrpSpPr/>
          <p:nvPr/>
        </p:nvGrpSpPr>
        <p:grpSpPr>
          <a:xfrm>
            <a:off x="285750" y="7905491"/>
            <a:ext cx="2514600" cy="1946950"/>
            <a:chOff x="304800" y="8182571"/>
            <a:chExt cx="2514600" cy="194695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9AB9FE3-7677-20E5-DD9A-41A9772B8AD8}"/>
                </a:ext>
              </a:extLst>
            </p:cNvPr>
            <p:cNvSpPr/>
            <p:nvPr/>
          </p:nvSpPr>
          <p:spPr>
            <a:xfrm>
              <a:off x="304800" y="8182571"/>
              <a:ext cx="2514600" cy="19469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E2D8BFD-5ABF-F0A1-6002-9F0D225311D2}"/>
                </a:ext>
              </a:extLst>
            </p:cNvPr>
            <p:cNvSpPr txBox="1"/>
            <p:nvPr/>
          </p:nvSpPr>
          <p:spPr>
            <a:xfrm>
              <a:off x="531317" y="8730640"/>
              <a:ext cx="2201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b="1" dirty="0"/>
                <a:t>institutional logo</a:t>
              </a:r>
              <a:endParaRPr lang="en-US" sz="2400" b="1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4459842" y="829310"/>
            <a:ext cx="12799458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0080"/>
              </a:lnSpc>
            </a:pPr>
            <a:r>
              <a:rPr lang="en-US" sz="7200">
                <a:solidFill>
                  <a:srgbClr val="000104"/>
                </a:solidFill>
                <a:latin typeface="Garet Ultra-Bold"/>
                <a:ea typeface="Garet Ultra-Bold"/>
                <a:cs typeface="Garet Ultra-Bold"/>
                <a:sym typeface="Garet Ultra-Bold"/>
              </a:rPr>
              <a:t>CONCLUSION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576930" y="2511626"/>
            <a:ext cx="12682369" cy="8463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5439" lvl="1" indent="-172720" algn="l">
              <a:lnSpc>
                <a:spcPts val="2239"/>
              </a:lnSpc>
              <a:buFont typeface="Arial"/>
              <a:buChar char="•"/>
            </a:pPr>
            <a:r>
              <a:rPr lang="en-US" sz="2400" dirty="0">
                <a:solidFill>
                  <a:srgbClr val="282625"/>
                </a:solidFill>
                <a:latin typeface="Montserrat"/>
                <a:ea typeface="Montserrat"/>
                <a:cs typeface="Montserrat"/>
                <a:sym typeface="Montserrat"/>
              </a:rPr>
              <a:t>Summary of findings</a:t>
            </a:r>
          </a:p>
          <a:p>
            <a:pPr marL="345439" lvl="1" indent="-172720" algn="l">
              <a:lnSpc>
                <a:spcPts val="2239"/>
              </a:lnSpc>
              <a:buFont typeface="Arial"/>
              <a:buChar char="•"/>
            </a:pPr>
            <a:r>
              <a:rPr lang="en-US" sz="2400" dirty="0">
                <a:solidFill>
                  <a:srgbClr val="282625"/>
                </a:solidFill>
                <a:latin typeface="Montserrat"/>
                <a:ea typeface="Montserrat"/>
                <a:cs typeface="Montserrat"/>
                <a:sym typeface="Montserrat"/>
              </a:rPr>
              <a:t>Implications and recommendations</a:t>
            </a:r>
          </a:p>
          <a:p>
            <a:pPr marL="0" lvl="0" indent="0" algn="l">
              <a:lnSpc>
                <a:spcPts val="2239"/>
              </a:lnSpc>
            </a:pPr>
            <a:endParaRPr lang="en-US" sz="2000" dirty="0">
              <a:solidFill>
                <a:srgbClr val="282625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D27555B-0341-BE29-2A06-A9CF2D8C3B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563" y="-99186"/>
            <a:ext cx="3478937" cy="10500486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5C12F770-419E-1CCB-1E4C-A22E95DD027D}"/>
              </a:ext>
            </a:extLst>
          </p:cNvPr>
          <p:cNvGrpSpPr/>
          <p:nvPr/>
        </p:nvGrpSpPr>
        <p:grpSpPr>
          <a:xfrm>
            <a:off x="285750" y="7905491"/>
            <a:ext cx="2514600" cy="1946950"/>
            <a:chOff x="304800" y="8182571"/>
            <a:chExt cx="2514600" cy="194695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5D6B4A3-A86B-E0BB-2793-E030A226EE8A}"/>
                </a:ext>
              </a:extLst>
            </p:cNvPr>
            <p:cNvSpPr/>
            <p:nvPr/>
          </p:nvSpPr>
          <p:spPr>
            <a:xfrm>
              <a:off x="304800" y="8182571"/>
              <a:ext cx="2514600" cy="19469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E1FBF9A-D465-7AF6-FA73-10D7A477C423}"/>
                </a:ext>
              </a:extLst>
            </p:cNvPr>
            <p:cNvSpPr txBox="1"/>
            <p:nvPr/>
          </p:nvSpPr>
          <p:spPr>
            <a:xfrm>
              <a:off x="531317" y="8730640"/>
              <a:ext cx="2201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b="1" dirty="0"/>
                <a:t>institutional logo</a:t>
              </a:r>
              <a:endParaRPr lang="en-US" sz="2400" b="1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>
            <a:extLst>
              <a:ext uri="{FF2B5EF4-FFF2-40B4-BE49-F238E27FC236}">
                <a16:creationId xmlns:a16="http://schemas.microsoft.com/office/drawing/2014/main" id="{AFFAB85D-369A-B2E2-31AB-ADA2784098B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3431" y="1434277"/>
            <a:ext cx="9102170" cy="8852724"/>
          </a:xfrm>
          <a:prstGeom prst="rect">
            <a:avLst/>
          </a:prstGeom>
        </p:spPr>
      </p:pic>
      <p:sp>
        <p:nvSpPr>
          <p:cNvPr id="38" name="TextBox 38"/>
          <p:cNvSpPr txBox="1"/>
          <p:nvPr/>
        </p:nvSpPr>
        <p:spPr>
          <a:xfrm>
            <a:off x="4415905" y="838200"/>
            <a:ext cx="9598554" cy="1748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4377"/>
              </a:lnSpc>
            </a:pPr>
            <a:r>
              <a:rPr lang="en-US" sz="10269">
                <a:solidFill>
                  <a:srgbClr val="000104"/>
                </a:solidFill>
                <a:latin typeface="Garet Ultra-Bold"/>
                <a:ea typeface="Garet Ultra-Bold"/>
                <a:cs typeface="Garet Ultra-Bold"/>
                <a:sym typeface="Garet Ultra-Bold"/>
              </a:rPr>
              <a:t>CONTACT US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415904" y="2962138"/>
            <a:ext cx="11586096" cy="26161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3390" lvl="1" indent="-226695">
              <a:lnSpc>
                <a:spcPts val="5250"/>
              </a:lnSpc>
              <a:buFont typeface="Arial"/>
              <a:buChar char="•"/>
            </a:pPr>
            <a:r>
              <a:rPr lang="en-MY" sz="2400">
                <a:solidFill>
                  <a:srgbClr val="333333"/>
                </a:solidFill>
                <a:highlight>
                  <a:srgbClr val="FFFFFF"/>
                </a:highlight>
                <a:latin typeface="Arial Rounded MT Bold" panose="020F0704030504030204" pitchFamily="34" charset="77"/>
                <a:ea typeface="Times New Roman" panose="02020603050405020304" pitchFamily="18" charset="0"/>
              </a:rPr>
              <a:t>S</a:t>
            </a:r>
            <a:r>
              <a:rPr lang="en-MY" sz="240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 Rounded MT Bold" panose="020F0704030504030204" pitchFamily="34" charset="77"/>
                <a:ea typeface="Times New Roman" panose="02020603050405020304" pitchFamily="18" charset="0"/>
              </a:rPr>
              <a:t>ubmit your presentation slides in the Conference website portal at least by 1.00 pm, one week before the  conference </a:t>
            </a:r>
            <a:r>
              <a:rPr lang="en-MY" sz="2400" b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 Rounded MT Bold" panose="020F0704030504030204" pitchFamily="34" charset="77"/>
                <a:ea typeface="Times New Roman" panose="02020603050405020304" pitchFamily="18" charset="0"/>
              </a:rPr>
              <a:t>(11</a:t>
            </a:r>
            <a:r>
              <a:rPr lang="en-MY" sz="2400" b="1" baseline="3000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 Rounded MT Bold" panose="020F0704030504030204" pitchFamily="34" charset="77"/>
                <a:ea typeface="Times New Roman" panose="02020603050405020304" pitchFamily="18" charset="0"/>
              </a:rPr>
              <a:t>th</a:t>
            </a:r>
            <a:r>
              <a:rPr lang="en-MY" sz="2400" b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 Rounded MT Bold" panose="020F0704030504030204" pitchFamily="34" charset="77"/>
                <a:ea typeface="Times New Roman" panose="02020603050405020304" pitchFamily="18" charset="0"/>
              </a:rPr>
              <a:t> September 2024)</a:t>
            </a:r>
            <a:endParaRPr lang="en-MY" sz="2400">
              <a:solidFill>
                <a:srgbClr val="333333"/>
              </a:solidFill>
              <a:effectLst/>
              <a:highlight>
                <a:srgbClr val="FFFFFF"/>
              </a:highlight>
              <a:latin typeface="Arial Rounded MT Bold" panose="020F0704030504030204" pitchFamily="34" charset="77"/>
              <a:ea typeface="Times New Roman" panose="02020603050405020304" pitchFamily="18" charset="0"/>
            </a:endParaRPr>
          </a:p>
          <a:p>
            <a:pPr marL="453390" lvl="1" indent="-226695" algn="l">
              <a:lnSpc>
                <a:spcPts val="5250"/>
              </a:lnSpc>
              <a:buFont typeface="Arial"/>
              <a:buChar char="•"/>
            </a:pPr>
            <a:r>
              <a:rPr lang="en-US" sz="2400">
                <a:solidFill>
                  <a:srgbClr val="282625"/>
                </a:solidFill>
                <a:latin typeface="Arial Rounded MT Bold" panose="020F0704030504030204" pitchFamily="34" charset="77"/>
                <a:ea typeface="Montserrat Bold"/>
                <a:cs typeface="Montserrat Bold"/>
                <a:sym typeface="Montserrat Bold"/>
              </a:rPr>
              <a:t>Presentation duration: 8 minutes + 2 minutes Q&amp;A.</a:t>
            </a:r>
          </a:p>
          <a:p>
            <a:pPr marL="453390" lvl="1" indent="-226695" algn="l">
              <a:lnSpc>
                <a:spcPts val="5250"/>
              </a:lnSpc>
              <a:buFont typeface="Arial"/>
              <a:buChar char="•"/>
            </a:pPr>
            <a:r>
              <a:rPr lang="en-US" sz="2400">
                <a:solidFill>
                  <a:srgbClr val="282625"/>
                </a:solidFill>
                <a:latin typeface="Arial Rounded MT Bold" panose="020F0704030504030204" pitchFamily="34" charset="77"/>
                <a:ea typeface="Montserrat Bold"/>
                <a:cs typeface="Montserrat Bold"/>
                <a:sym typeface="Montserrat Bold"/>
              </a:rPr>
              <a:t>Bring a USB backup of your presentation.</a:t>
            </a:r>
            <a:endParaRPr lang="en-US" sz="2400" dirty="0">
              <a:solidFill>
                <a:srgbClr val="282625"/>
              </a:solidFill>
              <a:latin typeface="Arial Rounded MT Bold" panose="020F0704030504030204" pitchFamily="34" charset="77"/>
              <a:ea typeface="Montserrat Bold"/>
              <a:cs typeface="Montserrat Bold"/>
              <a:sym typeface="Montserrat Bold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952128BE-20A7-6AEC-A504-339A2E68F4F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563" y="-99186"/>
            <a:ext cx="3478937" cy="10500486"/>
          </a:xfrm>
          <a:prstGeom prst="rect">
            <a:avLst/>
          </a:prstGeom>
        </p:spPr>
      </p:pic>
      <p:sp>
        <p:nvSpPr>
          <p:cNvPr id="35" name="Freeform 35"/>
          <p:cNvSpPr/>
          <p:nvPr/>
        </p:nvSpPr>
        <p:spPr>
          <a:xfrm>
            <a:off x="-96182" y="8572500"/>
            <a:ext cx="2763182" cy="1039491"/>
          </a:xfrm>
          <a:custGeom>
            <a:avLst/>
            <a:gdLst/>
            <a:ahLst/>
            <a:cxnLst/>
            <a:rect l="l" t="t" r="r" b="b"/>
            <a:pathLst>
              <a:path w="3684243" h="1385988">
                <a:moveTo>
                  <a:pt x="0" y="0"/>
                </a:moveTo>
                <a:lnTo>
                  <a:pt x="3684242" y="0"/>
                </a:lnTo>
                <a:lnTo>
                  <a:pt x="3684242" y="1385988"/>
                </a:lnTo>
                <a:lnTo>
                  <a:pt x="0" y="1385988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116</Words>
  <Application>Microsoft Macintosh PowerPoint</Application>
  <PresentationFormat>Custom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Aptos</vt:lpstr>
      <vt:lpstr>Arial</vt:lpstr>
      <vt:lpstr>Montserrat</vt:lpstr>
      <vt:lpstr>Calibri</vt:lpstr>
      <vt:lpstr>Arial Rounded MT Bold</vt:lpstr>
      <vt:lpstr>Garet Ultra-Bold</vt:lpstr>
      <vt:lpstr>Aptos Display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Modern Event Planning Presentation</dc:title>
  <dc:subject/>
  <dc:creator/>
  <cp:keywords/>
  <dc:description/>
  <cp:lastModifiedBy>nur aiza idris</cp:lastModifiedBy>
  <cp:revision>13</cp:revision>
  <dcterms:created xsi:type="dcterms:W3CDTF">2006-08-16T00:00:00Z</dcterms:created>
  <dcterms:modified xsi:type="dcterms:W3CDTF">2024-08-11T09:59:18Z</dcterms:modified>
  <cp:category/>
  <dc:identifier>DAGL8Yqs-Z0</dc:identifier>
</cp:coreProperties>
</file>